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1" r:id="rId3"/>
    <p:sldId id="264" r:id="rId4"/>
    <p:sldId id="263" r:id="rId5"/>
    <p:sldId id="265" r:id="rId6"/>
    <p:sldId id="270" r:id="rId7"/>
    <p:sldId id="257" r:id="rId8"/>
    <p:sldId id="268" r:id="rId9"/>
    <p:sldId id="258" r:id="rId10"/>
    <p:sldId id="259" r:id="rId11"/>
    <p:sldId id="267" r:id="rId12"/>
    <p:sldId id="276" r:id="rId13"/>
    <p:sldId id="269" r:id="rId14"/>
    <p:sldId id="260" r:id="rId15"/>
    <p:sldId id="274" r:id="rId16"/>
    <p:sldId id="262" r:id="rId17"/>
    <p:sldId id="272" r:id="rId18"/>
    <p:sldId id="266" r:id="rId19"/>
    <p:sldId id="275" r:id="rId20"/>
    <p:sldId id="277" r:id="rId21"/>
    <p:sldId id="271" r:id="rId22"/>
    <p:sldId id="273" r:id="rId23"/>
    <p:sldId id="278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25"/>
    <p:restoredTop sz="94650"/>
  </p:normalViewPr>
  <p:slideViewPr>
    <p:cSldViewPr snapToGrid="0" snapToObjects="1">
      <p:cViewPr varScale="1">
        <p:scale>
          <a:sx n="88" d="100"/>
          <a:sy n="88" d="100"/>
        </p:scale>
        <p:origin x="184" y="8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C01ED-24AD-8042-91D7-82BB3212DDB2}" type="datetimeFigureOut">
              <a:rPr lang="en-US" smtClean="0"/>
              <a:t>8/26/18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9FA8-DFE5-5949-84AE-02D8AFA0C3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987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C01ED-24AD-8042-91D7-82BB3212DDB2}" type="datetimeFigureOut">
              <a:rPr lang="en-US" smtClean="0"/>
              <a:t>8/26/18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9FA8-DFE5-5949-84AE-02D8AFA0C3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260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C01ED-24AD-8042-91D7-82BB3212DDB2}" type="datetimeFigureOut">
              <a:rPr lang="en-US" smtClean="0"/>
              <a:t>8/26/18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9FA8-DFE5-5949-84AE-02D8AFA0C3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845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C01ED-24AD-8042-91D7-82BB3212DDB2}" type="datetimeFigureOut">
              <a:rPr lang="en-US" smtClean="0"/>
              <a:t>8/26/18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9FA8-DFE5-5949-84AE-02D8AFA0C3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39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C01ED-24AD-8042-91D7-82BB3212DDB2}" type="datetimeFigureOut">
              <a:rPr lang="en-US" smtClean="0"/>
              <a:t>8/26/18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9FA8-DFE5-5949-84AE-02D8AFA0C3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813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C01ED-24AD-8042-91D7-82BB3212DDB2}" type="datetimeFigureOut">
              <a:rPr lang="en-US" smtClean="0"/>
              <a:t>8/26/18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9FA8-DFE5-5949-84AE-02D8AFA0C3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590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C01ED-24AD-8042-91D7-82BB3212DDB2}" type="datetimeFigureOut">
              <a:rPr lang="en-US" smtClean="0"/>
              <a:t>8/26/18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9FA8-DFE5-5949-84AE-02D8AFA0C3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070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C01ED-24AD-8042-91D7-82BB3212DDB2}" type="datetimeFigureOut">
              <a:rPr lang="en-US" smtClean="0"/>
              <a:t>8/26/18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9FA8-DFE5-5949-84AE-02D8AFA0C3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440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C01ED-24AD-8042-91D7-82BB3212DDB2}" type="datetimeFigureOut">
              <a:rPr lang="en-US" smtClean="0"/>
              <a:t>8/26/18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9FA8-DFE5-5949-84AE-02D8AFA0C3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742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C01ED-24AD-8042-91D7-82BB3212DDB2}" type="datetimeFigureOut">
              <a:rPr lang="en-US" smtClean="0"/>
              <a:t>8/26/18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9FA8-DFE5-5949-84AE-02D8AFA0C3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851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C01ED-24AD-8042-91D7-82BB3212DDB2}" type="datetimeFigureOut">
              <a:rPr lang="en-US" smtClean="0"/>
              <a:t>8/26/18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9FA8-DFE5-5949-84AE-02D8AFA0C3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881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1C01ED-24AD-8042-91D7-82BB3212DDB2}" type="datetimeFigureOut">
              <a:rPr lang="en-US" smtClean="0"/>
              <a:t>8/26/18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739FA8-DFE5-5949-84AE-02D8AFA0C3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815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hyperlink" Target="http://mathforum.org/" TargetMode="External"/><Relationship Id="rId7" Type="http://schemas.openxmlformats.org/officeDocument/2006/relationships/hyperlink" Target="http://ntimages.weebly.com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dailyoverview.com/" TargetMode="External"/><Relationship Id="rId5" Type="http://schemas.openxmlformats.org/officeDocument/2006/relationships/hyperlink" Target="https://buildingmathematicians.wordpress.com/tag/notice-and-wonder/" TargetMode="External"/><Relationship Id="rId4" Type="http://schemas.openxmlformats.org/officeDocument/2006/relationships/hyperlink" Target="http://www.edcircuit.com/noticing-wondering-math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E5D7B8D-3D0F-3A4E-A860-0063E3D467C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4588901"/>
            <a:ext cx="12192000" cy="22690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64424"/>
            <a:ext cx="9144000" cy="1074427"/>
          </a:xfrm>
        </p:spPr>
        <p:txBody>
          <a:bodyPr/>
          <a:lstStyle/>
          <a:p>
            <a:r>
              <a:rPr lang="en-US" dirty="0">
                <a:latin typeface="Source Sans Pro" charset="0"/>
                <a:ea typeface="Source Sans Pro" charset="0"/>
                <a:cs typeface="Source Sans Pro" charset="0"/>
              </a:rPr>
              <a:t>Noticing and Wondering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1486" y="1413018"/>
            <a:ext cx="10276114" cy="4479782"/>
          </a:xfrm>
        </p:spPr>
        <p:txBody>
          <a:bodyPr>
            <a:normAutofit fontScale="85000" lnSpcReduction="20000"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en-US" dirty="0">
                <a:latin typeface="Source Sans Pro" charset="0"/>
                <a:ea typeface="Source Sans Pro" charset="0"/>
                <a:cs typeface="Source Sans Pro" charset="0"/>
              </a:rPr>
              <a:t>These are a collection of images (all my own) that can be used as discussion starters in your mathematics classroom. When students make statements about </a:t>
            </a:r>
            <a:r>
              <a:rPr lang="en-US" i="1" dirty="0">
                <a:latin typeface="Source Sans Pro" charset="0"/>
                <a:ea typeface="Source Sans Pro" charset="0"/>
                <a:cs typeface="Source Sans Pro" charset="0"/>
              </a:rPr>
              <a:t>what they notice </a:t>
            </a:r>
            <a:r>
              <a:rPr lang="en-US" dirty="0">
                <a:latin typeface="Source Sans Pro" charset="0"/>
                <a:ea typeface="Source Sans Pro" charset="0"/>
                <a:cs typeface="Source Sans Pro" charset="0"/>
              </a:rPr>
              <a:t>and pose questions about </a:t>
            </a:r>
            <a:r>
              <a:rPr lang="en-US" i="1" dirty="0">
                <a:latin typeface="Source Sans Pro" charset="0"/>
                <a:ea typeface="Source Sans Pro" charset="0"/>
                <a:cs typeface="Source Sans Pro" charset="0"/>
              </a:rPr>
              <a:t>what they wonder</a:t>
            </a:r>
            <a:r>
              <a:rPr lang="en-US" dirty="0">
                <a:latin typeface="Source Sans Pro" charset="0"/>
                <a:ea typeface="Source Sans Pro" charset="0"/>
                <a:cs typeface="Source Sans Pro" charset="0"/>
              </a:rPr>
              <a:t> it engages them in mathematical thinking and reasoning.</a:t>
            </a:r>
          </a:p>
          <a:p>
            <a:pPr algn="l">
              <a:lnSpc>
                <a:spcPct val="150000"/>
              </a:lnSpc>
              <a:spcBef>
                <a:spcPts val="0"/>
              </a:spcBef>
            </a:pPr>
            <a:endParaRPr lang="en-US" dirty="0">
              <a:latin typeface="Source Sans Pro" charset="0"/>
              <a:ea typeface="Source Sans Pro" charset="0"/>
              <a:cs typeface="Source Sans Pro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en-US" dirty="0">
                <a:latin typeface="Source Sans Pro" charset="0"/>
                <a:ea typeface="Source Sans Pro" charset="0"/>
                <a:cs typeface="Source Sans Pro" charset="0"/>
              </a:rPr>
              <a:t>For more information on Noticing and Wondering Max Rey and Annie Fetter from </a:t>
            </a:r>
            <a:r>
              <a:rPr lang="en-US" dirty="0">
                <a:latin typeface="Source Sans Pro" charset="0"/>
                <a:ea typeface="Source Sans Pro" charset="0"/>
                <a:cs typeface="Source Sans Pro" charset="0"/>
                <a:hlinkClick r:id="rId3"/>
              </a:rPr>
              <a:t>The Math Forum </a:t>
            </a:r>
            <a:r>
              <a:rPr lang="en-US" dirty="0">
                <a:latin typeface="Source Sans Pro" charset="0"/>
                <a:ea typeface="Source Sans Pro" charset="0"/>
                <a:cs typeface="Source Sans Pro" charset="0"/>
              </a:rPr>
              <a:t>are worth checking out. Jerry Burkhart has a nice </a:t>
            </a:r>
            <a:r>
              <a:rPr lang="en-US" dirty="0">
                <a:latin typeface="Source Sans Pro" charset="0"/>
                <a:ea typeface="Source Sans Pro" charset="0"/>
                <a:cs typeface="Source Sans Pro" charset="0"/>
                <a:hlinkClick r:id="rId4"/>
              </a:rPr>
              <a:t>blog</a:t>
            </a:r>
            <a:r>
              <a:rPr lang="en-US" dirty="0">
                <a:latin typeface="Source Sans Pro" charset="0"/>
                <a:ea typeface="Source Sans Pro" charset="0"/>
                <a:cs typeface="Source Sans Pro" charset="0"/>
              </a:rPr>
              <a:t> about noticing and wondering as does </a:t>
            </a:r>
            <a:r>
              <a:rPr lang="en-US" dirty="0">
                <a:latin typeface="Source Sans Pro" charset="0"/>
                <a:ea typeface="Source Sans Pro" charset="0"/>
                <a:cs typeface="Source Sans Pro" charset="0"/>
                <a:hlinkClick r:id="rId5"/>
              </a:rPr>
              <a:t>Mark Chubb</a:t>
            </a:r>
            <a:r>
              <a:rPr lang="en-US" dirty="0">
                <a:latin typeface="Source Sans Pro" charset="0"/>
                <a:ea typeface="Source Sans Pro" charset="0"/>
                <a:cs typeface="Source Sans Pro" charset="0"/>
              </a:rPr>
              <a:t>. For further images I recommend </a:t>
            </a:r>
            <a:r>
              <a:rPr lang="en-US" dirty="0">
                <a:latin typeface="Source Sans Pro" charset="0"/>
                <a:ea typeface="Source Sans Pro" charset="0"/>
                <a:cs typeface="Source Sans Pro" charset="0"/>
                <a:hlinkClick r:id="rId6"/>
              </a:rPr>
              <a:t>Daily Overview</a:t>
            </a:r>
            <a:r>
              <a:rPr lang="en-US" dirty="0">
                <a:latin typeface="Source Sans Pro" charset="0"/>
                <a:ea typeface="Source Sans Pro" charset="0"/>
                <a:cs typeface="Source Sans Pro" charset="0"/>
              </a:rPr>
              <a:t> or </a:t>
            </a:r>
            <a:r>
              <a:rPr lang="en-US" dirty="0">
                <a:latin typeface="Source Sans Pro" charset="0"/>
                <a:ea typeface="Source Sans Pro" charset="0"/>
                <a:cs typeface="Source Sans Pro" charset="0"/>
                <a:hlinkClick r:id="rId7"/>
              </a:rPr>
              <a:t>Number Talk Images</a:t>
            </a:r>
            <a:r>
              <a:rPr lang="en-US" dirty="0">
                <a:latin typeface="Source Sans Pro" charset="0"/>
                <a:ea typeface="Source Sans Pro" charset="0"/>
                <a:cs typeface="Source Sans Pro" charset="0"/>
              </a:rPr>
              <a:t> or your own!</a:t>
            </a:r>
          </a:p>
          <a:p>
            <a:pPr algn="l">
              <a:lnSpc>
                <a:spcPct val="150000"/>
              </a:lnSpc>
              <a:spcBef>
                <a:spcPts val="0"/>
              </a:spcBef>
            </a:pPr>
            <a:endParaRPr lang="en-US" dirty="0">
              <a:latin typeface="Source Sans Pro" charset="0"/>
              <a:ea typeface="Source Sans Pro" charset="0"/>
              <a:cs typeface="Source Sans Pro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endParaRPr lang="en-US" dirty="0">
              <a:latin typeface="Source Sans Pro" charset="0"/>
              <a:ea typeface="Source Sans Pro" charset="0"/>
              <a:cs typeface="Source Sans Pro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en-US" b="1" dirty="0">
                <a:latin typeface="Source Sans Pro" charset="0"/>
                <a:ea typeface="Source Sans Pro" charset="0"/>
                <a:cs typeface="Source Sans Pro" charset="0"/>
              </a:rPr>
              <a:t>Katherin</a:t>
            </a:r>
          </a:p>
          <a:p>
            <a:pPr algn="l"/>
            <a:endParaRPr lang="en-US" dirty="0">
              <a:latin typeface="Source Sans Pro" charset="0"/>
              <a:ea typeface="Source Sans Pro" charset="0"/>
              <a:cs typeface="Source Sans Pro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F138245-B230-3645-8A86-56FF585664F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68971" y="5420700"/>
            <a:ext cx="2598057" cy="1292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9444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28" y="0"/>
            <a:ext cx="91434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2560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790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978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790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318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0"/>
            <a:ext cx="45468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4297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92" b="31099"/>
          <a:stretch/>
        </p:blipFill>
        <p:spPr bwMode="auto">
          <a:xfrm>
            <a:off x="1077719" y="0"/>
            <a:ext cx="9966008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466337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375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7007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5565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5" r="13836"/>
          <a:stretch/>
        </p:blipFill>
        <p:spPr>
          <a:xfrm>
            <a:off x="1791220" y="0"/>
            <a:ext cx="71486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4895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2814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03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72" b="12752"/>
          <a:stretch/>
        </p:blipFill>
        <p:spPr bwMode="auto">
          <a:xfrm>
            <a:off x="2534630" y="0"/>
            <a:ext cx="6344327" cy="688418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172832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6392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790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2490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790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052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313051" y="-1143001"/>
            <a:ext cx="6858001" cy="914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4640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790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2158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4093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790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4933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790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3096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599" y="-8801"/>
            <a:ext cx="9155151" cy="6866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5347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780" b="17426"/>
          <a:stretch/>
        </p:blipFill>
        <p:spPr bwMode="auto">
          <a:xfrm>
            <a:off x="560884" y="0"/>
            <a:ext cx="10541392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4003292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35" y="0"/>
            <a:ext cx="9170504" cy="687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4875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102</Words>
  <Application>Microsoft Macintosh PowerPoint</Application>
  <PresentationFormat>Widescreen</PresentationFormat>
  <Paragraphs>7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Arial</vt:lpstr>
      <vt:lpstr>Calibri</vt:lpstr>
      <vt:lpstr>Calibri Light</vt:lpstr>
      <vt:lpstr>Source Sans Pro</vt:lpstr>
      <vt:lpstr>Office Theme</vt:lpstr>
      <vt:lpstr>Noticing and Wondering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Noticing and Wondering </dc:title>
  <dc:creator>Katherin Cartwright</dc:creator>
  <cp:lastModifiedBy>Michael Cartwright</cp:lastModifiedBy>
  <cp:revision>11</cp:revision>
  <dcterms:created xsi:type="dcterms:W3CDTF">2018-08-22T00:55:28Z</dcterms:created>
  <dcterms:modified xsi:type="dcterms:W3CDTF">2018-08-26T11:43:42Z</dcterms:modified>
</cp:coreProperties>
</file>