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88" r:id="rId2"/>
    <p:sldId id="256" r:id="rId3"/>
    <p:sldId id="289" r:id="rId4"/>
    <p:sldId id="298" r:id="rId5"/>
    <p:sldId id="297" r:id="rId6"/>
    <p:sldId id="294" r:id="rId7"/>
    <p:sldId id="295" r:id="rId8"/>
    <p:sldId id="293" r:id="rId9"/>
    <p:sldId id="296" r:id="rId10"/>
    <p:sldId id="292" r:id="rId11"/>
    <p:sldId id="290" r:id="rId12"/>
    <p:sldId id="29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764"/>
  </p:normalViewPr>
  <p:slideViewPr>
    <p:cSldViewPr snapToGrid="0" snapToObjects="1">
      <p:cViewPr varScale="1">
        <p:scale>
          <a:sx n="69" d="100"/>
          <a:sy n="69" d="100"/>
        </p:scale>
        <p:origin x="16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300F2-99B4-534B-BC4C-E58E98C93725}" type="datetimeFigureOut">
              <a:rPr lang="en-US" smtClean="0"/>
              <a:t>5/7/19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742FD-ECD5-5145-AC83-6D95E858A1B8}" type="slidenum">
              <a:rPr lang="en-US" smtClean="0"/>
              <a:t>‹#›</a:t>
            </a:fld>
            <a:endParaRPr lang="en-US"/>
          </a:p>
        </p:txBody>
      </p:sp>
    </p:spTree>
    <p:extLst>
      <p:ext uri="{BB962C8B-B14F-4D97-AF65-F5344CB8AC3E}">
        <p14:creationId xmlns:p14="http://schemas.microsoft.com/office/powerpoint/2010/main" val="3364172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witter.com/Simon_Gregg/status/108366347484317696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lideplayer.com/slide/980958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may identify:</a:t>
            </a:r>
          </a:p>
          <a:p>
            <a:r>
              <a:rPr lang="en-US" dirty="0"/>
              <a:t>Partitioning – you can break numbers into smaller parts to add them (adding the twos or the eights)</a:t>
            </a:r>
          </a:p>
          <a:p>
            <a:r>
              <a:rPr lang="en-US" dirty="0"/>
              <a:t>Skip counting – counting by twos down the left</a:t>
            </a:r>
          </a:p>
          <a:p>
            <a:r>
              <a:rPr lang="en-US" dirty="0"/>
              <a:t>Arrays – it is in a row and column structure (10 rows)</a:t>
            </a:r>
          </a:p>
          <a:p>
            <a:r>
              <a:rPr lang="en-US" dirty="0"/>
              <a:t>If the row has the same amount – is equal, I can count by that number e.g. 2 or 8 or 10</a:t>
            </a:r>
          </a:p>
          <a:p>
            <a:r>
              <a:rPr lang="en-US" dirty="0"/>
              <a:t>Doubling – the </a:t>
            </a:r>
            <a:r>
              <a:rPr lang="en-US" dirty="0" err="1"/>
              <a:t>colour</a:t>
            </a:r>
            <a:r>
              <a:rPr lang="en-US" dirty="0"/>
              <a:t> pattern repeats half way down so I could just double what I have counted to there.</a:t>
            </a:r>
          </a:p>
          <a:p>
            <a:r>
              <a:rPr lang="en-US" dirty="0"/>
              <a:t>Combinations – 2 and 8 is 10</a:t>
            </a:r>
          </a:p>
        </p:txBody>
      </p:sp>
      <p:sp>
        <p:nvSpPr>
          <p:cNvPr id="4" name="Slide Number Placeholder 3"/>
          <p:cNvSpPr>
            <a:spLocks noGrp="1"/>
          </p:cNvSpPr>
          <p:nvPr>
            <p:ph type="sldNum" sz="quarter" idx="5"/>
          </p:nvPr>
        </p:nvSpPr>
        <p:spPr/>
        <p:txBody>
          <a:bodyPr/>
          <a:lstStyle/>
          <a:p>
            <a:fld id="{C58742FD-ECD5-5145-AC83-6D95E858A1B8}" type="slidenum">
              <a:rPr lang="en-US" smtClean="0"/>
              <a:t>2</a:t>
            </a:fld>
            <a:endParaRPr lang="en-US"/>
          </a:p>
        </p:txBody>
      </p:sp>
    </p:spTree>
    <p:extLst>
      <p:ext uri="{BB962C8B-B14F-4D97-AF65-F5344CB8AC3E}">
        <p14:creationId xmlns:p14="http://schemas.microsoft.com/office/powerpoint/2010/main" val="3279977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Inverse operations - I can use what I know about 6 x ? To work out the answer</a:t>
            </a:r>
          </a:p>
          <a:p>
            <a:r>
              <a:rPr lang="en-US" dirty="0"/>
              <a:t>6 somethings are 102</a:t>
            </a:r>
          </a:p>
          <a:p>
            <a:r>
              <a:rPr lang="en-US" dirty="0"/>
              <a:t>The answer will be greater than 10 as I know 6 x 10 is 60</a:t>
            </a:r>
          </a:p>
          <a:p>
            <a:r>
              <a:rPr lang="en-US" dirty="0"/>
              <a:t>The answer will be less than 20 as I know 6 x 20 is 120 </a:t>
            </a:r>
          </a:p>
          <a:p>
            <a:r>
              <a:rPr lang="en-US" dirty="0"/>
              <a:t>I can break 102 into smaller parts to make the question easier e.g. 90 and 12 or 60 and 42</a:t>
            </a:r>
          </a:p>
          <a:p>
            <a:r>
              <a:rPr lang="en-US" dirty="0"/>
              <a:t>This is the same as breaking 102 into six parts</a:t>
            </a:r>
          </a:p>
          <a:p>
            <a:endParaRPr lang="en-US" dirty="0"/>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11</a:t>
            </a:fld>
            <a:endParaRPr lang="en-US"/>
          </a:p>
        </p:txBody>
      </p:sp>
    </p:spTree>
    <p:extLst>
      <p:ext uri="{BB962C8B-B14F-4D97-AF65-F5344CB8AC3E}">
        <p14:creationId xmlns:p14="http://schemas.microsoft.com/office/powerpoint/2010/main" val="47530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more suited to stage 4 and is care of @</a:t>
            </a:r>
            <a:r>
              <a:rPr lang="en-US" dirty="0" err="1"/>
              <a:t>pwharris</a:t>
            </a:r>
            <a:r>
              <a:rPr lang="en-US" dirty="0"/>
              <a:t> and her #</a:t>
            </a:r>
            <a:r>
              <a:rPr lang="en-US" dirty="0" err="1"/>
              <a:t>MAthStratChat</a:t>
            </a:r>
            <a:r>
              <a:rPr lang="en-US" dirty="0"/>
              <a:t> on twitter</a:t>
            </a:r>
          </a:p>
          <a:p>
            <a:endParaRPr lang="en-US" dirty="0"/>
          </a:p>
          <a:p>
            <a:r>
              <a:rPr lang="en-US" dirty="0"/>
              <a:t>I can think of the multiplication sign as meaning ‘of’ three-quarters of 2/5</a:t>
            </a:r>
          </a:p>
          <a:p>
            <a:r>
              <a:rPr lang="en-US" dirty="0"/>
              <a:t>I need to divide 2/5 into three quarters</a:t>
            </a:r>
          </a:p>
          <a:p>
            <a:r>
              <a:rPr lang="en-US" dirty="0"/>
              <a:t>I can use a bar diagram to draw this problem</a:t>
            </a:r>
          </a:p>
          <a:p>
            <a:r>
              <a:rPr lang="en-US" dirty="0"/>
              <a:t>I can use an area model to show this multiplication</a:t>
            </a:r>
          </a:p>
          <a:p>
            <a:r>
              <a:rPr lang="en-US" dirty="0"/>
              <a:t>I could solve it by finding a common denominator</a:t>
            </a:r>
          </a:p>
          <a:p>
            <a:r>
              <a:rPr lang="en-US" dirty="0"/>
              <a:t>I could convert the fractions to decimals to work it out</a:t>
            </a:r>
          </a:p>
          <a:p>
            <a:r>
              <a:rPr lang="en-US" dirty="0"/>
              <a:t>Three quarters is the same as 75%</a:t>
            </a:r>
          </a:p>
          <a:p>
            <a:r>
              <a:rPr lang="en-US" dirty="0"/>
              <a:t>I can see 2/5 as 4/10 to make it easier to find three quarters</a:t>
            </a:r>
          </a:p>
        </p:txBody>
      </p:sp>
      <p:sp>
        <p:nvSpPr>
          <p:cNvPr id="4" name="Slide Number Placeholder 3"/>
          <p:cNvSpPr>
            <a:spLocks noGrp="1"/>
          </p:cNvSpPr>
          <p:nvPr>
            <p:ph type="sldNum" sz="quarter" idx="5"/>
          </p:nvPr>
        </p:nvSpPr>
        <p:spPr/>
        <p:txBody>
          <a:bodyPr/>
          <a:lstStyle/>
          <a:p>
            <a:fld id="{C58742FD-ECD5-5145-AC83-6D95E858A1B8}" type="slidenum">
              <a:rPr lang="en-US" smtClean="0"/>
              <a:t>12</a:t>
            </a:fld>
            <a:endParaRPr lang="en-US"/>
          </a:p>
        </p:txBody>
      </p:sp>
    </p:spTree>
    <p:extLst>
      <p:ext uri="{BB962C8B-B14F-4D97-AF65-F5344CB8AC3E}">
        <p14:creationId xmlns:p14="http://schemas.microsoft.com/office/powerpoint/2010/main" val="385780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Equals means the same as so both sides should equal 10</a:t>
            </a:r>
          </a:p>
          <a:p>
            <a:r>
              <a:rPr lang="en-US" dirty="0"/>
              <a:t>Ten can be made up of combinations of 2 numbers</a:t>
            </a:r>
          </a:p>
          <a:p>
            <a:r>
              <a:rPr lang="en-US" dirty="0"/>
              <a:t>If I add one to the three and take one of the 7 I’ll get the answer</a:t>
            </a:r>
          </a:p>
          <a:p>
            <a:r>
              <a:rPr lang="en-US" dirty="0"/>
              <a:t>Both sides have to equal the same</a:t>
            </a:r>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3</a:t>
            </a:fld>
            <a:endParaRPr lang="en-US"/>
          </a:p>
        </p:txBody>
      </p:sp>
    </p:spTree>
    <p:extLst>
      <p:ext uri="{BB962C8B-B14F-4D97-AF65-F5344CB8AC3E}">
        <p14:creationId xmlns:p14="http://schemas.microsoft.com/office/powerpoint/2010/main" val="400640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err="1"/>
              <a:t>Simon_Gregg</a:t>
            </a:r>
            <a:r>
              <a:rPr lang="en-US" dirty="0"/>
              <a:t> ‘s tweet </a:t>
            </a:r>
            <a:r>
              <a:rPr lang="en-AU" dirty="0">
                <a:hlinkClick r:id="rId3"/>
              </a:rPr>
              <a:t>https://twitter.com/Simon_Gregg/status/1083663474843176961</a:t>
            </a:r>
            <a:r>
              <a:rPr lang="en-AU" dirty="0"/>
              <a:t> </a:t>
            </a:r>
          </a:p>
          <a:p>
            <a:endParaRPr lang="en-AU" dirty="0"/>
          </a:p>
          <a:p>
            <a:r>
              <a:rPr lang="en-AU" dirty="0"/>
              <a:t>The dots are in rows</a:t>
            </a:r>
          </a:p>
          <a:p>
            <a:r>
              <a:rPr lang="en-AU" dirty="0"/>
              <a:t>It looks like a square without its corners</a:t>
            </a:r>
          </a:p>
          <a:p>
            <a:r>
              <a:rPr lang="en-AU" dirty="0"/>
              <a:t>There a rectangle across the middle</a:t>
            </a:r>
          </a:p>
          <a:p>
            <a:r>
              <a:rPr lang="en-AU" dirty="0"/>
              <a:t>The dots make an array</a:t>
            </a:r>
          </a:p>
          <a:p>
            <a:r>
              <a:rPr lang="en-AU" dirty="0"/>
              <a:t>I can count by rows or columns</a:t>
            </a:r>
          </a:p>
          <a:p>
            <a:r>
              <a:rPr lang="en-AU" dirty="0"/>
              <a:t>I can count by threes across the middle</a:t>
            </a:r>
          </a:p>
          <a:p>
            <a:endParaRPr lang="en-AU" dirty="0"/>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4</a:t>
            </a:fld>
            <a:endParaRPr lang="en-US"/>
          </a:p>
        </p:txBody>
      </p:sp>
    </p:spTree>
    <p:extLst>
      <p:ext uri="{BB962C8B-B14F-4D97-AF65-F5344CB8AC3E}">
        <p14:creationId xmlns:p14="http://schemas.microsoft.com/office/powerpoint/2010/main" val="199817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Peter Sullivan “Activating thinking THEN consolidating learning” </a:t>
            </a:r>
            <a:r>
              <a:rPr lang="en-AU" dirty="0">
                <a:hlinkClick r:id="rId3"/>
              </a:rPr>
              <a:t>https://slideplayer.com/slide/9809586/</a:t>
            </a:r>
            <a:endParaRPr lang="en-AU" dirty="0"/>
          </a:p>
          <a:p>
            <a:endParaRPr lang="en-AU" dirty="0"/>
          </a:p>
          <a:p>
            <a:r>
              <a:rPr lang="en-AU" dirty="0"/>
              <a:t>Numbers on a hundreds chart go up by ones when counting across</a:t>
            </a:r>
          </a:p>
          <a:p>
            <a:r>
              <a:rPr lang="en-AU" dirty="0"/>
              <a:t>Numbers on a hundreds chart go up by ten when counting down each column</a:t>
            </a:r>
          </a:p>
          <a:p>
            <a:r>
              <a:rPr lang="en-AU" dirty="0"/>
              <a:t>There is a pattern in the chart, when going down, all the numbers in the ones column should be the same</a:t>
            </a:r>
          </a:p>
          <a:p>
            <a:r>
              <a:rPr lang="en-US" dirty="0"/>
              <a:t>There is another pattern going down, the numbers in the tens column should go up by ones</a:t>
            </a:r>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5</a:t>
            </a:fld>
            <a:endParaRPr lang="en-US"/>
          </a:p>
        </p:txBody>
      </p:sp>
    </p:spTree>
    <p:extLst>
      <p:ext uri="{BB962C8B-B14F-4D97-AF65-F5344CB8AC3E}">
        <p14:creationId xmlns:p14="http://schemas.microsoft.com/office/powerpoint/2010/main" val="3437319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look for matching pairs (combinations of numbers) to make addition easier</a:t>
            </a:r>
          </a:p>
          <a:p>
            <a:r>
              <a:rPr lang="en-US" dirty="0"/>
              <a:t>I can use ‘friends of ten’ to add 19 and 1 together</a:t>
            </a:r>
          </a:p>
          <a:p>
            <a:r>
              <a:rPr lang="en-US" dirty="0"/>
              <a:t>There are four sets of pairs that equal 20</a:t>
            </a:r>
          </a:p>
          <a:p>
            <a:r>
              <a:rPr lang="en-US" dirty="0"/>
              <a:t>Adding by ones would take a long time</a:t>
            </a:r>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6</a:t>
            </a:fld>
            <a:endParaRPr lang="en-US"/>
          </a:p>
        </p:txBody>
      </p:sp>
    </p:spTree>
    <p:extLst>
      <p:ext uri="{BB962C8B-B14F-4D97-AF65-F5344CB8AC3E}">
        <p14:creationId xmlns:p14="http://schemas.microsoft.com/office/powerpoint/2010/main" val="216178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Math Before Bed</a:t>
            </a:r>
          </a:p>
          <a:p>
            <a:r>
              <a:rPr lang="en-US" dirty="0"/>
              <a:t>Patterns need to repeat</a:t>
            </a:r>
          </a:p>
          <a:p>
            <a:r>
              <a:rPr lang="en-US" dirty="0"/>
              <a:t>The question mark needs to be the same object/ picture</a:t>
            </a:r>
          </a:p>
          <a:p>
            <a:r>
              <a:rPr lang="en-US" dirty="0"/>
              <a:t>The pattern has 4 elements robot, question mark, bird, bird</a:t>
            </a:r>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7</a:t>
            </a:fld>
            <a:endParaRPr lang="en-US"/>
          </a:p>
        </p:txBody>
      </p:sp>
    </p:spTree>
    <p:extLst>
      <p:ext uri="{BB962C8B-B14F-4D97-AF65-F5344CB8AC3E}">
        <p14:creationId xmlns:p14="http://schemas.microsoft.com/office/powerpoint/2010/main" val="5311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can break (partition) 16 into 10 and 6</a:t>
            </a:r>
          </a:p>
          <a:p>
            <a:r>
              <a:rPr lang="en-US" dirty="0"/>
              <a:t>I know I can do 16 x 2 (double 16) then double again</a:t>
            </a:r>
          </a:p>
          <a:p>
            <a:r>
              <a:rPr lang="en-US" dirty="0"/>
              <a:t>I know this is the same as 16 + 16 + 16 + 16</a:t>
            </a:r>
          </a:p>
          <a:p>
            <a:r>
              <a:rPr lang="en-US" dirty="0"/>
              <a:t>I can use halving and doubling e.g. 8 x 8 or 32 x 2 it’s easy to use having and doubling when both numbers are even</a:t>
            </a:r>
          </a:p>
          <a:p>
            <a:r>
              <a:rPr lang="en-US" dirty="0"/>
              <a:t>The answer will be even as both numbers being multiplied are even</a:t>
            </a:r>
          </a:p>
          <a:p>
            <a:r>
              <a:rPr lang="en-US" dirty="0"/>
              <a:t>This is the same as 4 x 16 (commutative property)</a:t>
            </a:r>
          </a:p>
        </p:txBody>
      </p:sp>
      <p:sp>
        <p:nvSpPr>
          <p:cNvPr id="4" name="Slide Number Placeholder 3"/>
          <p:cNvSpPr>
            <a:spLocks noGrp="1"/>
          </p:cNvSpPr>
          <p:nvPr>
            <p:ph type="sldNum" sz="quarter" idx="5"/>
          </p:nvPr>
        </p:nvSpPr>
        <p:spPr/>
        <p:txBody>
          <a:bodyPr/>
          <a:lstStyle/>
          <a:p>
            <a:fld id="{C58742FD-ECD5-5145-AC83-6D95E858A1B8}" type="slidenum">
              <a:rPr lang="en-US" smtClean="0"/>
              <a:t>8</a:t>
            </a:fld>
            <a:endParaRPr lang="en-US"/>
          </a:p>
        </p:txBody>
      </p:sp>
    </p:spTree>
    <p:extLst>
      <p:ext uri="{BB962C8B-B14F-4D97-AF65-F5344CB8AC3E}">
        <p14:creationId xmlns:p14="http://schemas.microsoft.com/office/powerpoint/2010/main" val="3510460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Math before bed</a:t>
            </a:r>
          </a:p>
          <a:p>
            <a:r>
              <a:rPr lang="en-US" dirty="0"/>
              <a:t>The pigs are in rows and columns</a:t>
            </a:r>
          </a:p>
          <a:p>
            <a:r>
              <a:rPr lang="en-US" dirty="0"/>
              <a:t>It looks like an array</a:t>
            </a:r>
          </a:p>
          <a:p>
            <a:r>
              <a:rPr lang="en-US" dirty="0"/>
              <a:t>You can count how many are in the top row to help you work it out</a:t>
            </a:r>
          </a:p>
          <a:p>
            <a:r>
              <a:rPr lang="en-US" dirty="0"/>
              <a:t>I can count down or across to work out how many are missing</a:t>
            </a:r>
          </a:p>
          <a:p>
            <a:r>
              <a:rPr lang="en-US" dirty="0"/>
              <a:t>There are 5 rows of 5 pigs</a:t>
            </a:r>
          </a:p>
          <a:p>
            <a:endParaRPr lang="en-US" dirty="0"/>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9</a:t>
            </a:fld>
            <a:endParaRPr lang="en-US"/>
          </a:p>
        </p:txBody>
      </p:sp>
    </p:spTree>
    <p:extLst>
      <p:ext uri="{BB962C8B-B14F-4D97-AF65-F5344CB8AC3E}">
        <p14:creationId xmlns:p14="http://schemas.microsoft.com/office/powerpoint/2010/main" val="146673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was set for a class and shared on twitter by @robproff1</a:t>
            </a:r>
          </a:p>
          <a:p>
            <a:endParaRPr lang="en-US" dirty="0"/>
          </a:p>
          <a:p>
            <a:r>
              <a:rPr lang="en-US" dirty="0"/>
              <a:t>I can use addition to solve subtraction tasks</a:t>
            </a:r>
          </a:p>
          <a:p>
            <a:r>
              <a:rPr lang="en-US" dirty="0"/>
              <a:t>It’s more efficient to count up or count down by ones for this question</a:t>
            </a:r>
          </a:p>
          <a:p>
            <a:r>
              <a:rPr lang="en-US" dirty="0"/>
              <a:t>These numbers are close on a number line</a:t>
            </a:r>
          </a:p>
          <a:p>
            <a:r>
              <a:rPr lang="en-US" dirty="0"/>
              <a:t>I know if I add 2 to 198 it makes 200</a:t>
            </a:r>
          </a:p>
          <a:p>
            <a:r>
              <a:rPr lang="en-US" dirty="0"/>
              <a:t>201 is larger than 198</a:t>
            </a:r>
          </a:p>
          <a:p>
            <a:endParaRPr lang="en-US" dirty="0"/>
          </a:p>
          <a:p>
            <a:endParaRPr lang="en-US" dirty="0"/>
          </a:p>
        </p:txBody>
      </p:sp>
      <p:sp>
        <p:nvSpPr>
          <p:cNvPr id="4" name="Slide Number Placeholder 3"/>
          <p:cNvSpPr>
            <a:spLocks noGrp="1"/>
          </p:cNvSpPr>
          <p:nvPr>
            <p:ph type="sldNum" sz="quarter" idx="5"/>
          </p:nvPr>
        </p:nvSpPr>
        <p:spPr/>
        <p:txBody>
          <a:bodyPr/>
          <a:lstStyle/>
          <a:p>
            <a:fld id="{C58742FD-ECD5-5145-AC83-6D95E858A1B8}" type="slidenum">
              <a:rPr lang="en-US" smtClean="0"/>
              <a:t>10</a:t>
            </a:fld>
            <a:endParaRPr lang="en-US"/>
          </a:p>
        </p:txBody>
      </p:sp>
    </p:spTree>
    <p:extLst>
      <p:ext uri="{BB962C8B-B14F-4D97-AF65-F5344CB8AC3E}">
        <p14:creationId xmlns:p14="http://schemas.microsoft.com/office/powerpoint/2010/main" val="179477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63A9-5380-A44E-A505-E35A26A91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A6F850-A1B4-9D4F-B5C3-1A571A05A7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845F3-894E-8842-9FA2-444951C00E3D}"/>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5" name="Footer Placeholder 4">
            <a:extLst>
              <a:ext uri="{FF2B5EF4-FFF2-40B4-BE49-F238E27FC236}">
                <a16:creationId xmlns:a16="http://schemas.microsoft.com/office/drawing/2014/main" id="{78EC6643-B81D-1443-A7D9-EBF330CAF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0BCEA-C919-BA49-8DF6-F3A3B7882F99}"/>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230801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2A64-8B41-3B4A-9E50-9BAAEB48B7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7DCAF-C329-B444-A02E-EAD36F8D80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E144F-658F-DB44-A178-FAE2DB599235}"/>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5" name="Footer Placeholder 4">
            <a:extLst>
              <a:ext uri="{FF2B5EF4-FFF2-40B4-BE49-F238E27FC236}">
                <a16:creationId xmlns:a16="http://schemas.microsoft.com/office/drawing/2014/main" id="{6327B774-A729-F846-A61C-352366AD8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AA238-E7D6-684F-8006-5C384045E6C2}"/>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382237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8AFA82-BA0C-D14D-BC46-9112687624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CA749-2ABE-6F43-9BA1-56AADA6D49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8664B-F71A-C54C-8B96-89BE092E7A10}"/>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5" name="Footer Placeholder 4">
            <a:extLst>
              <a:ext uri="{FF2B5EF4-FFF2-40B4-BE49-F238E27FC236}">
                <a16:creationId xmlns:a16="http://schemas.microsoft.com/office/drawing/2014/main" id="{D978A636-7AE2-A44F-884D-A82DA3C87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20988-7C0D-1340-9694-0BACB0C64200}"/>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168465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396A-FA3B-074D-BF1C-1F49B6BB3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32119-10B9-074B-9224-3E6F64D515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800F6-0961-324E-8A1E-EBCC120D270C}"/>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5" name="Footer Placeholder 4">
            <a:extLst>
              <a:ext uri="{FF2B5EF4-FFF2-40B4-BE49-F238E27FC236}">
                <a16:creationId xmlns:a16="http://schemas.microsoft.com/office/drawing/2014/main" id="{3C9DAEEE-4959-FE43-B326-76FA56159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70391-0D31-3A4F-BA82-C975D5BCD412}"/>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2782424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7881-BB81-8A47-91C5-1F4A20B360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477E56-A9C3-1C48-88D0-68F6DE1B2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25A7E7-1570-2D42-ADFE-3202978E8D91}"/>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5" name="Footer Placeholder 4">
            <a:extLst>
              <a:ext uri="{FF2B5EF4-FFF2-40B4-BE49-F238E27FC236}">
                <a16:creationId xmlns:a16="http://schemas.microsoft.com/office/drawing/2014/main" id="{2B1CA5E3-7EDA-9D47-AD76-5BD7D624D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F720A-BDB6-BC4E-9630-CA974EBF7EF6}"/>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375179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A044-A62A-EF49-AC9C-1CCB58504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49CE0-D03A-3542-9C22-E456B1618D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AA2A3B-830D-7A48-A8A6-7A5F8149DA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CED84-1275-6C4A-92DE-57D871A7457E}"/>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6" name="Footer Placeholder 5">
            <a:extLst>
              <a:ext uri="{FF2B5EF4-FFF2-40B4-BE49-F238E27FC236}">
                <a16:creationId xmlns:a16="http://schemas.microsoft.com/office/drawing/2014/main" id="{1241C204-7CF1-4843-8EA7-CC83463B59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23508-CABF-1049-BF2B-37FF0A39A023}"/>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357141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EC8E3-9DDF-3447-A342-EB713B3E3F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573FDF-80FA-AC49-8C57-2457679B2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1EF89C-A4D8-F34E-B879-1529619896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E5D81-0F7A-4C49-9664-963B430F1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41BB7-A273-D54A-99BE-6739802C31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3CD1A-3E32-974A-8037-570BD0B08CA3}"/>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8" name="Footer Placeholder 7">
            <a:extLst>
              <a:ext uri="{FF2B5EF4-FFF2-40B4-BE49-F238E27FC236}">
                <a16:creationId xmlns:a16="http://schemas.microsoft.com/office/drawing/2014/main" id="{8F08D93A-52CC-EC47-B38F-C7949C3220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7B8514-842A-EB4B-812B-925937011895}"/>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233052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3317-8F17-A143-84AB-B53F74DE8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CDD95-C628-E249-82BB-05DF58F18F65}"/>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4" name="Footer Placeholder 3">
            <a:extLst>
              <a:ext uri="{FF2B5EF4-FFF2-40B4-BE49-F238E27FC236}">
                <a16:creationId xmlns:a16="http://schemas.microsoft.com/office/drawing/2014/main" id="{C6F90C08-DFC8-5440-A3EA-4123920945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4B1A09-D476-B94D-B3BB-15EEBDDC2EF9}"/>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3232418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12BCE-9E6E-034B-9C30-0747C80FD6C9}"/>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3" name="Footer Placeholder 2">
            <a:extLst>
              <a:ext uri="{FF2B5EF4-FFF2-40B4-BE49-F238E27FC236}">
                <a16:creationId xmlns:a16="http://schemas.microsoft.com/office/drawing/2014/main" id="{F2500D66-C8E9-E340-91C5-70FC9868A9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F53B80-BF68-AC47-B0E9-D08E6DE0AE21}"/>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199114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1D75-6D49-CD46-A2B1-BB3C58ABE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23B3E0-3AA9-B848-8BCB-FF43B18CCC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6AE3BB-FFE5-244C-9AE1-4A296BA94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A640E7-B946-F04B-9B5B-715EEF28ABD8}"/>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6" name="Footer Placeholder 5">
            <a:extLst>
              <a:ext uri="{FF2B5EF4-FFF2-40B4-BE49-F238E27FC236}">
                <a16:creationId xmlns:a16="http://schemas.microsoft.com/office/drawing/2014/main" id="{119710BC-D52E-7545-A229-E6EDDAB07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2F2FF-EB36-7A4C-BFF1-CE5CC9E06C46}"/>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137759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CD5FC-2D6A-B045-B94B-8DA00A5CA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1C411-1DDC-EE46-877B-C4A592FFE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777C46-7022-6A4F-A306-FD606CDF9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F44C8F-0661-2049-87E8-4E052EB705D0}"/>
              </a:ext>
            </a:extLst>
          </p:cNvPr>
          <p:cNvSpPr>
            <a:spLocks noGrp="1"/>
          </p:cNvSpPr>
          <p:nvPr>
            <p:ph type="dt" sz="half" idx="10"/>
          </p:nvPr>
        </p:nvSpPr>
        <p:spPr/>
        <p:txBody>
          <a:bodyPr/>
          <a:lstStyle/>
          <a:p>
            <a:fld id="{9A68B9D0-0595-144A-AEDB-1E24B151B8D3}" type="datetimeFigureOut">
              <a:rPr lang="en-US" smtClean="0"/>
              <a:t>5/7/19</a:t>
            </a:fld>
            <a:endParaRPr lang="en-US"/>
          </a:p>
        </p:txBody>
      </p:sp>
      <p:sp>
        <p:nvSpPr>
          <p:cNvPr id="6" name="Footer Placeholder 5">
            <a:extLst>
              <a:ext uri="{FF2B5EF4-FFF2-40B4-BE49-F238E27FC236}">
                <a16:creationId xmlns:a16="http://schemas.microsoft.com/office/drawing/2014/main" id="{8C6D7188-9F12-1448-82BF-0AB7557AF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1833D-F3E9-314E-B42E-79E39FB51BDD}"/>
              </a:ext>
            </a:extLst>
          </p:cNvPr>
          <p:cNvSpPr>
            <a:spLocks noGrp="1"/>
          </p:cNvSpPr>
          <p:nvPr>
            <p:ph type="sldNum" sz="quarter" idx="12"/>
          </p:nvPr>
        </p:nvSpPr>
        <p:spPr/>
        <p:txBody>
          <a:bodyPr/>
          <a:lstStyle/>
          <a:p>
            <a:fld id="{13D9C783-E9E9-DD41-A48B-98B51CD3BF0D}" type="slidenum">
              <a:rPr lang="en-US" smtClean="0"/>
              <a:t>‹#›</a:t>
            </a:fld>
            <a:endParaRPr lang="en-US"/>
          </a:p>
        </p:txBody>
      </p:sp>
    </p:spTree>
    <p:extLst>
      <p:ext uri="{BB962C8B-B14F-4D97-AF65-F5344CB8AC3E}">
        <p14:creationId xmlns:p14="http://schemas.microsoft.com/office/powerpoint/2010/main" val="4242965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843A0D-B831-4B41-A9BD-846A8C304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DC039-62E6-2D43-8F62-55883AECB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8B304-898F-3C4C-846B-AABD3CFC0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8B9D0-0595-144A-AEDB-1E24B151B8D3}" type="datetimeFigureOut">
              <a:rPr lang="en-US" smtClean="0"/>
              <a:t>5/7/19</a:t>
            </a:fld>
            <a:endParaRPr lang="en-US"/>
          </a:p>
        </p:txBody>
      </p:sp>
      <p:sp>
        <p:nvSpPr>
          <p:cNvPr id="5" name="Footer Placeholder 4">
            <a:extLst>
              <a:ext uri="{FF2B5EF4-FFF2-40B4-BE49-F238E27FC236}">
                <a16:creationId xmlns:a16="http://schemas.microsoft.com/office/drawing/2014/main" id="{A489888E-C38B-8D48-9C17-7A9461036F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80C59E-8387-1F4D-96E2-33711B3AF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9C783-E9E9-DD41-A48B-98B51CD3BF0D}" type="slidenum">
              <a:rPr lang="en-US" smtClean="0"/>
              <a:t>‹#›</a:t>
            </a:fld>
            <a:endParaRPr lang="en-US"/>
          </a:p>
        </p:txBody>
      </p:sp>
    </p:spTree>
    <p:extLst>
      <p:ext uri="{BB962C8B-B14F-4D97-AF65-F5344CB8AC3E}">
        <p14:creationId xmlns:p14="http://schemas.microsoft.com/office/powerpoint/2010/main" val="3311639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mathbeforebed.com/2018/05/25/1-pattern-many-pattern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athbeforebed.com/2018/04/25/bank-robb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8EFC3B-E973-1E41-927E-AAAB0134DC0C}"/>
              </a:ext>
            </a:extLst>
          </p:cNvPr>
          <p:cNvSpPr/>
          <p:nvPr/>
        </p:nvSpPr>
        <p:spPr>
          <a:xfrm>
            <a:off x="0" y="5735637"/>
            <a:ext cx="12192000" cy="1122363"/>
          </a:xfrm>
          <a:prstGeom prst="rect">
            <a:avLst/>
          </a:prstGeom>
          <a:solidFill>
            <a:srgbClr val="31B2DE">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9E43CB8-894E-3747-9B79-7286676F3B18}"/>
              </a:ext>
            </a:extLst>
          </p:cNvPr>
          <p:cNvPicPr>
            <a:picLocks noChangeAspect="1"/>
          </p:cNvPicPr>
          <p:nvPr/>
        </p:nvPicPr>
        <p:blipFill>
          <a:blip r:embed="rId2"/>
          <a:stretch>
            <a:fillRect/>
          </a:stretch>
        </p:blipFill>
        <p:spPr>
          <a:xfrm>
            <a:off x="0" y="6048103"/>
            <a:ext cx="12192000" cy="809897"/>
          </a:xfrm>
          <a:prstGeom prst="rect">
            <a:avLst/>
          </a:prstGeom>
        </p:spPr>
      </p:pic>
      <p:pic>
        <p:nvPicPr>
          <p:cNvPr id="5" name="Picture 4">
            <a:extLst>
              <a:ext uri="{FF2B5EF4-FFF2-40B4-BE49-F238E27FC236}">
                <a16:creationId xmlns:a16="http://schemas.microsoft.com/office/drawing/2014/main" id="{99420610-B827-2C45-B2A2-9F17BFCC190F}"/>
              </a:ext>
            </a:extLst>
          </p:cNvPr>
          <p:cNvPicPr>
            <a:picLocks noChangeAspect="1"/>
          </p:cNvPicPr>
          <p:nvPr/>
        </p:nvPicPr>
        <p:blipFill>
          <a:blip r:embed="rId3"/>
          <a:stretch>
            <a:fillRect/>
          </a:stretch>
        </p:blipFill>
        <p:spPr>
          <a:xfrm>
            <a:off x="9950823" y="5933592"/>
            <a:ext cx="2027144" cy="897514"/>
          </a:xfrm>
          <a:prstGeom prst="rect">
            <a:avLst/>
          </a:prstGeom>
        </p:spPr>
      </p:pic>
      <p:sp>
        <p:nvSpPr>
          <p:cNvPr id="12" name="TextBox 11">
            <a:extLst>
              <a:ext uri="{FF2B5EF4-FFF2-40B4-BE49-F238E27FC236}">
                <a16:creationId xmlns:a16="http://schemas.microsoft.com/office/drawing/2014/main" id="{71258015-918D-8F44-8453-09901DA35C16}"/>
              </a:ext>
            </a:extLst>
          </p:cNvPr>
          <p:cNvSpPr txBox="1"/>
          <p:nvPr/>
        </p:nvSpPr>
        <p:spPr>
          <a:xfrm>
            <a:off x="448236" y="282389"/>
            <a:ext cx="11295528" cy="646331"/>
          </a:xfrm>
          <a:prstGeom prst="rect">
            <a:avLst/>
          </a:prstGeom>
          <a:noFill/>
        </p:spPr>
        <p:txBody>
          <a:bodyPr wrap="square" rtlCol="0">
            <a:spAutoFit/>
          </a:bodyPr>
          <a:lstStyle/>
          <a:p>
            <a:pPr lvl="0"/>
            <a:r>
              <a:rPr lang="en-US" sz="3600" dirty="0">
                <a:latin typeface="Source Sans Pro" charset="0"/>
                <a:ea typeface="Source Sans Pro" charset="0"/>
                <a:cs typeface="Source Sans Pro" charset="0"/>
              </a:rPr>
              <a:t>What do you already know?</a:t>
            </a:r>
            <a:endParaRPr lang="en-US" sz="3600" b="1" dirty="0">
              <a:solidFill>
                <a:prstClr val="black"/>
              </a:solidFill>
              <a:latin typeface="Source Sans Pro SemiBold" panose="020B0503030403020204" pitchFamily="34" charset="0"/>
              <a:ea typeface="Source Sans Pro SemiBold" panose="020B0503030403020204" pitchFamily="34" charset="0"/>
            </a:endParaRPr>
          </a:p>
        </p:txBody>
      </p:sp>
      <p:sp>
        <p:nvSpPr>
          <p:cNvPr id="13" name="Rectangle 12">
            <a:extLst>
              <a:ext uri="{FF2B5EF4-FFF2-40B4-BE49-F238E27FC236}">
                <a16:creationId xmlns:a16="http://schemas.microsoft.com/office/drawing/2014/main" id="{444FF28D-572C-4641-BA17-2DC644D57E78}"/>
              </a:ext>
            </a:extLst>
          </p:cNvPr>
          <p:cNvSpPr/>
          <p:nvPr/>
        </p:nvSpPr>
        <p:spPr>
          <a:xfrm>
            <a:off x="448236" y="1361747"/>
            <a:ext cx="11295528" cy="5493812"/>
          </a:xfrm>
          <a:prstGeom prst="rect">
            <a:avLst/>
          </a:prstGeom>
        </p:spPr>
        <p:txBody>
          <a:bodyPr wrap="square">
            <a:spAutoFit/>
          </a:bodyPr>
          <a:lstStyle/>
          <a:p>
            <a:pPr>
              <a:lnSpc>
                <a:spcPct val="150000"/>
              </a:lnSpc>
            </a:pPr>
            <a:r>
              <a:rPr lang="en-US" sz="2000" dirty="0">
                <a:latin typeface="Source Sans Pro" charset="0"/>
                <a:ea typeface="Source Sans Pro" charset="0"/>
                <a:cs typeface="Source Sans Pro" charset="0"/>
              </a:rPr>
              <a:t>Last week I posted on twitter the idea of building on discussion practices like </a:t>
            </a:r>
            <a:r>
              <a:rPr lang="en-US" sz="2000" i="1" dirty="0">
                <a:latin typeface="Source Sans Pro" charset="0"/>
                <a:ea typeface="Source Sans Pro" charset="0"/>
                <a:cs typeface="Source Sans Pro" charset="0"/>
              </a:rPr>
              <a:t>What do you notice? What do you wonder? </a:t>
            </a:r>
            <a:r>
              <a:rPr lang="en-US" sz="2000" dirty="0">
                <a:latin typeface="Source Sans Pro" charset="0"/>
                <a:ea typeface="Source Sans Pro" charset="0"/>
                <a:cs typeface="Source Sans Pro" charset="0"/>
              </a:rPr>
              <a:t>And </a:t>
            </a:r>
            <a:r>
              <a:rPr lang="en-US" sz="2000" i="1" dirty="0">
                <a:latin typeface="Source Sans Pro" charset="0"/>
                <a:ea typeface="Source Sans Pro" charset="0"/>
                <a:cs typeface="Source Sans Pro" charset="0"/>
              </a:rPr>
              <a:t>How many? </a:t>
            </a:r>
            <a:r>
              <a:rPr lang="en-US" sz="2000" dirty="0">
                <a:latin typeface="Source Sans Pro" charset="0"/>
                <a:ea typeface="Source Sans Pro" charset="0"/>
                <a:cs typeface="Source Sans Pro" charset="0"/>
              </a:rPr>
              <a:t>To asking students </a:t>
            </a:r>
            <a:r>
              <a:rPr lang="en-US" sz="2000" i="1" dirty="0">
                <a:latin typeface="Source Sans Pro" charset="0"/>
                <a:ea typeface="Source Sans Pro" charset="0"/>
                <a:cs typeface="Source Sans Pro" charset="0"/>
              </a:rPr>
              <a:t>What do you already know? </a:t>
            </a:r>
            <a:r>
              <a:rPr lang="en-US" sz="2000" dirty="0">
                <a:latin typeface="Source Sans Pro" charset="0"/>
                <a:ea typeface="Source Sans Pro" charset="0"/>
                <a:cs typeface="Source Sans Pro" charset="0"/>
              </a:rPr>
              <a:t>(that could help you solve this problem). This question shifts the focus from the solution and how you get there, to drawing on and discussion prior knowledge. We often hope students will use prior knowledge to solve new and unfamiliar tasks but they don’t always do this, or they do but don’t know they’ve made a connection. The aim of these problems is to focus on what prior knowledge students are bringing and using to solve the task and what are the key concepts that are being addressed. The answer is not important.</a:t>
            </a:r>
          </a:p>
          <a:p>
            <a:pPr>
              <a:lnSpc>
                <a:spcPct val="150000"/>
              </a:lnSpc>
            </a:pPr>
            <a:endParaRPr lang="en-US" sz="2000" dirty="0">
              <a:latin typeface="Source Sans Pro" charset="0"/>
              <a:ea typeface="Source Sans Pro" charset="0"/>
              <a:cs typeface="Source Sans Pro" charset="0"/>
            </a:endParaRPr>
          </a:p>
          <a:p>
            <a:pPr>
              <a:lnSpc>
                <a:spcPct val="150000"/>
              </a:lnSpc>
            </a:pPr>
            <a:r>
              <a:rPr lang="en-US" b="1" dirty="0">
                <a:latin typeface="Source Sans Pro" charset="0"/>
                <a:ea typeface="Source Sans Pro" charset="0"/>
                <a:cs typeface="Source Sans Pro" charset="0"/>
              </a:rPr>
              <a:t>I have added some ideas of what students may suggest or concepts they mention in the notes section.</a:t>
            </a:r>
          </a:p>
          <a:p>
            <a:pPr>
              <a:lnSpc>
                <a:spcPct val="150000"/>
              </a:lnSpc>
            </a:pPr>
            <a:endParaRPr lang="en-US" sz="2000" dirty="0">
              <a:latin typeface="Source Sans Pro" charset="0"/>
              <a:ea typeface="Source Sans Pro" charset="0"/>
              <a:cs typeface="Source Sans Pro" charset="0"/>
            </a:endParaRPr>
          </a:p>
          <a:p>
            <a:pPr>
              <a:lnSpc>
                <a:spcPct val="150000"/>
              </a:lnSpc>
            </a:pPr>
            <a:r>
              <a:rPr lang="en-US" sz="2000" dirty="0" err="1">
                <a:latin typeface="Source Sans Pro" charset="0"/>
                <a:ea typeface="Source Sans Pro" charset="0"/>
                <a:cs typeface="Source Sans Pro" charset="0"/>
              </a:rPr>
              <a:t>Katherin</a:t>
            </a:r>
            <a:endParaRPr lang="en-US" sz="2000" dirty="0">
              <a:latin typeface="Source Sans Pro" charset="0"/>
              <a:ea typeface="Source Sans Pro" charset="0"/>
              <a:cs typeface="Source Sans Pro" charset="0"/>
            </a:endParaRPr>
          </a:p>
          <a:p>
            <a:pPr marL="342900" indent="-342900">
              <a:buFont typeface="Arial" panose="020B0604020202020204" pitchFamily="34" charset="0"/>
              <a:buChar char="•"/>
            </a:pPr>
            <a:endParaRPr kumimoji="0" lang="en-US" sz="2400" b="1" i="0" u="none" strike="noStrike" kern="1200" cap="none" spc="0" normalizeH="0" baseline="0" noProof="0" dirty="0">
              <a:ln>
                <a:noFill/>
              </a:ln>
              <a:solidFill>
                <a:srgbClr val="424242"/>
              </a:solidFill>
              <a:effectLst/>
              <a:uLnTx/>
              <a:uFillTx/>
              <a:latin typeface="Source Sans Pro SemiBold" panose="020B0503030403020204" pitchFamily="34" charset="0"/>
              <a:ea typeface="Source Sans Pro SemiBold" panose="020B0503030403020204" pitchFamily="34" charset="0"/>
              <a:cs typeface="+mn-cs"/>
            </a:endParaRPr>
          </a:p>
        </p:txBody>
      </p:sp>
      <p:cxnSp>
        <p:nvCxnSpPr>
          <p:cNvPr id="17" name="Straight Connector 16">
            <a:extLst>
              <a:ext uri="{FF2B5EF4-FFF2-40B4-BE49-F238E27FC236}">
                <a16:creationId xmlns:a16="http://schemas.microsoft.com/office/drawing/2014/main" id="{F21374C3-449F-1A4B-9133-CC22385D8C31}"/>
              </a:ext>
            </a:extLst>
          </p:cNvPr>
          <p:cNvCxnSpPr>
            <a:cxnSpLocks/>
          </p:cNvCxnSpPr>
          <p:nvPr/>
        </p:nvCxnSpPr>
        <p:spPr>
          <a:xfrm>
            <a:off x="448236" y="1035424"/>
            <a:ext cx="11295528" cy="0"/>
          </a:xfrm>
          <a:prstGeom prst="line">
            <a:avLst/>
          </a:prstGeom>
          <a:ln w="12700">
            <a:solidFill>
              <a:srgbClr val="22AA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601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5C9A-1A80-084E-BDD5-68FCAEFFDD37}"/>
              </a:ext>
            </a:extLst>
          </p:cNvPr>
          <p:cNvSpPr>
            <a:spLocks noGrp="1"/>
          </p:cNvSpPr>
          <p:nvPr>
            <p:ph type="title"/>
          </p:nvPr>
        </p:nvSpPr>
        <p:spPr/>
        <p:txBody>
          <a:bodyPr/>
          <a:lstStyle/>
          <a:p>
            <a:r>
              <a:rPr lang="en-US" dirty="0"/>
              <a:t>What do you already know?</a:t>
            </a:r>
          </a:p>
        </p:txBody>
      </p:sp>
      <p:sp>
        <p:nvSpPr>
          <p:cNvPr id="3" name="Content Placeholder 2">
            <a:extLst>
              <a:ext uri="{FF2B5EF4-FFF2-40B4-BE49-F238E27FC236}">
                <a16:creationId xmlns:a16="http://schemas.microsoft.com/office/drawing/2014/main" id="{88A4C887-833C-0046-AA49-4748E022522B}"/>
              </a:ext>
            </a:extLst>
          </p:cNvPr>
          <p:cNvSpPr>
            <a:spLocks noGrp="1"/>
          </p:cNvSpPr>
          <p:nvPr>
            <p:ph idx="1"/>
          </p:nvPr>
        </p:nvSpPr>
        <p:spPr/>
        <p:txBody>
          <a:bodyPr>
            <a:normAutofit/>
          </a:bodyPr>
          <a:lstStyle/>
          <a:p>
            <a:pPr marL="0" indent="0" algn="ctr">
              <a:buNone/>
            </a:pPr>
            <a:r>
              <a:rPr lang="en-US" sz="6000" dirty="0"/>
              <a:t>201 – 198 =</a:t>
            </a:r>
          </a:p>
        </p:txBody>
      </p:sp>
    </p:spTree>
    <p:extLst>
      <p:ext uri="{BB962C8B-B14F-4D97-AF65-F5344CB8AC3E}">
        <p14:creationId xmlns:p14="http://schemas.microsoft.com/office/powerpoint/2010/main" val="363059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0D1E-9AE8-0849-A821-828DE8A0DFA0}"/>
              </a:ext>
            </a:extLst>
          </p:cNvPr>
          <p:cNvSpPr>
            <a:spLocks noGrp="1"/>
          </p:cNvSpPr>
          <p:nvPr>
            <p:ph type="title"/>
          </p:nvPr>
        </p:nvSpPr>
        <p:spPr/>
        <p:txBody>
          <a:bodyPr/>
          <a:lstStyle/>
          <a:p>
            <a:r>
              <a:rPr lang="en-US" dirty="0"/>
              <a:t>What do you already know?</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94227E5-46D1-284D-BD6D-18FD359F0AD0}"/>
                  </a:ext>
                </a:extLst>
              </p:cNvPr>
              <p:cNvSpPr>
                <a:spLocks noGrp="1"/>
              </p:cNvSpPr>
              <p:nvPr>
                <p:ph idx="1"/>
              </p:nvPr>
            </p:nvSpPr>
            <p:spPr/>
            <p:txBody>
              <a:bodyPr>
                <a:normAutofit/>
              </a:bodyPr>
              <a:lstStyle/>
              <a:p>
                <a:pPr marL="0" indent="0" algn="ctr">
                  <a:buNone/>
                </a:pPr>
                <a:r>
                  <a:rPr lang="en-US" sz="9600" dirty="0"/>
                  <a:t>102 </a:t>
                </a:r>
                <a14:m>
                  <m:oMath xmlns:m="http://schemas.openxmlformats.org/officeDocument/2006/math">
                    <m:r>
                      <a:rPr lang="en-US" sz="9600" i="1" smtClean="0">
                        <a:latin typeface="Cambria Math" panose="02040503050406030204" pitchFamily="18" charset="0"/>
                        <a:ea typeface="Cambria Math" panose="02040503050406030204" pitchFamily="18" charset="0"/>
                      </a:rPr>
                      <m:t>÷</m:t>
                    </m:r>
                  </m:oMath>
                </a14:m>
                <a:r>
                  <a:rPr lang="en-US" sz="9600" dirty="0"/>
                  <a:t> 6 =</a:t>
                </a:r>
              </a:p>
            </p:txBody>
          </p:sp>
        </mc:Choice>
        <mc:Fallback>
          <p:sp>
            <p:nvSpPr>
              <p:cNvPr id="3" name="Content Placeholder 2">
                <a:extLst>
                  <a:ext uri="{FF2B5EF4-FFF2-40B4-BE49-F238E27FC236}">
                    <a16:creationId xmlns:a16="http://schemas.microsoft.com/office/drawing/2014/main" id="{294227E5-46D1-284D-BD6D-18FD359F0AD0}"/>
                  </a:ext>
                </a:extLst>
              </p:cNvPr>
              <p:cNvSpPr>
                <a:spLocks noGrp="1" noRot="1" noChangeAspect="1" noMove="1" noResize="1" noEditPoints="1" noAdjustHandles="1" noChangeArrowheads="1" noChangeShapeType="1" noTextEdit="1"/>
              </p:cNvSpPr>
              <p:nvPr>
                <p:ph idx="1"/>
              </p:nvPr>
            </p:nvSpPr>
            <p:spPr>
              <a:blipFill>
                <a:blip r:embed="rId3"/>
                <a:stretch>
                  <a:fillRect t="-10819"/>
                </a:stretch>
              </a:blipFill>
            </p:spPr>
            <p:txBody>
              <a:bodyPr/>
              <a:lstStyle/>
              <a:p>
                <a:r>
                  <a:rPr lang="en-US">
                    <a:noFill/>
                  </a:rPr>
                  <a:t> </a:t>
                </a:r>
              </a:p>
            </p:txBody>
          </p:sp>
        </mc:Fallback>
      </mc:AlternateContent>
    </p:spTree>
    <p:extLst>
      <p:ext uri="{BB962C8B-B14F-4D97-AF65-F5344CB8AC3E}">
        <p14:creationId xmlns:p14="http://schemas.microsoft.com/office/powerpoint/2010/main" val="104895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678B-3DFC-654F-AD4F-D7532AEC41D6}"/>
              </a:ext>
            </a:extLst>
          </p:cNvPr>
          <p:cNvSpPr>
            <a:spLocks noGrp="1"/>
          </p:cNvSpPr>
          <p:nvPr>
            <p:ph type="title"/>
          </p:nvPr>
        </p:nvSpPr>
        <p:spPr/>
        <p:txBody>
          <a:bodyPr/>
          <a:lstStyle/>
          <a:p>
            <a:r>
              <a:rPr lang="en-US" dirty="0"/>
              <a:t>What do you already know?</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E737B20-6E87-EB46-BD07-1E3B028A794E}"/>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f>
                        <m:fPr>
                          <m:ctrlPr>
                            <a:rPr lang="en-AU" sz="6000" b="0" i="1" smtClean="0">
                              <a:latin typeface="Cambria Math" panose="02040503050406030204" pitchFamily="18" charset="0"/>
                            </a:rPr>
                          </m:ctrlPr>
                        </m:fPr>
                        <m:num>
                          <m:r>
                            <a:rPr lang="en-AU" sz="6000" b="0" i="1" smtClean="0">
                              <a:latin typeface="Cambria Math" panose="02040503050406030204" pitchFamily="18" charset="0"/>
                            </a:rPr>
                            <m:t>3</m:t>
                          </m:r>
                        </m:num>
                        <m:den>
                          <m:r>
                            <a:rPr lang="en-AU" sz="6000" b="0" i="1" smtClean="0">
                              <a:latin typeface="Cambria Math" panose="02040503050406030204" pitchFamily="18" charset="0"/>
                            </a:rPr>
                            <m:t>4</m:t>
                          </m:r>
                        </m:den>
                      </m:f>
                      <m:r>
                        <a:rPr lang="en-AU" sz="6000" b="0" i="1" smtClean="0">
                          <a:latin typeface="Cambria Math" panose="02040503050406030204" pitchFamily="18" charset="0"/>
                        </a:rPr>
                        <m:t> </m:t>
                      </m:r>
                      <m:r>
                        <a:rPr lang="en-AU" sz="6000" b="0" i="1" smtClean="0">
                          <a:latin typeface="Cambria Math" panose="02040503050406030204" pitchFamily="18" charset="0"/>
                          <a:ea typeface="Cambria Math" panose="02040503050406030204" pitchFamily="18" charset="0"/>
                        </a:rPr>
                        <m:t>×</m:t>
                      </m:r>
                      <m:r>
                        <a:rPr lang="en-AU" sz="6000" b="0" i="1" smtClean="0">
                          <a:latin typeface="Cambria Math" panose="02040503050406030204" pitchFamily="18" charset="0"/>
                        </a:rPr>
                        <m:t> </m:t>
                      </m:r>
                      <m:f>
                        <m:fPr>
                          <m:ctrlPr>
                            <a:rPr lang="en-AU" sz="6000" b="0" i="1" smtClean="0">
                              <a:latin typeface="Cambria Math" panose="02040503050406030204" pitchFamily="18" charset="0"/>
                            </a:rPr>
                          </m:ctrlPr>
                        </m:fPr>
                        <m:num>
                          <m:r>
                            <a:rPr lang="en-AU" sz="6000" b="0" i="1" smtClean="0">
                              <a:latin typeface="Cambria Math" panose="02040503050406030204" pitchFamily="18" charset="0"/>
                            </a:rPr>
                            <m:t>2</m:t>
                          </m:r>
                        </m:num>
                        <m:den>
                          <m:r>
                            <a:rPr lang="en-AU" sz="6000" b="0" i="1" smtClean="0">
                              <a:latin typeface="Cambria Math" panose="02040503050406030204" pitchFamily="18" charset="0"/>
                            </a:rPr>
                            <m:t>5</m:t>
                          </m:r>
                        </m:den>
                      </m:f>
                    </m:oMath>
                  </m:oMathPara>
                </a14:m>
                <a:endParaRPr lang="en-US" sz="6000" dirty="0"/>
              </a:p>
            </p:txBody>
          </p:sp>
        </mc:Choice>
        <mc:Fallback>
          <p:sp>
            <p:nvSpPr>
              <p:cNvPr id="3" name="Content Placeholder 2">
                <a:extLst>
                  <a:ext uri="{FF2B5EF4-FFF2-40B4-BE49-F238E27FC236}">
                    <a16:creationId xmlns:a16="http://schemas.microsoft.com/office/drawing/2014/main" id="{6E737B20-6E87-EB46-BD07-1E3B028A794E}"/>
                  </a:ext>
                </a:extLst>
              </p:cNvPr>
              <p:cNvSpPr>
                <a:spLocks noGrp="1" noRot="1" noChangeAspect="1" noMove="1" noResize="1" noEditPoints="1" noAdjustHandles="1" noChangeArrowheads="1" noChangeShapeType="1" noTextEdit="1"/>
              </p:cNvSpPr>
              <p:nvPr>
                <p:ph idx="1"/>
              </p:nvPr>
            </p:nvSpPr>
            <p:spPr>
              <a:blipFill>
                <a:blip r:embed="rId3"/>
                <a:stretch>
                  <a:fillRect t="-2339"/>
                </a:stretch>
              </a:blipFill>
            </p:spPr>
            <p:txBody>
              <a:bodyPr/>
              <a:lstStyle/>
              <a:p>
                <a:r>
                  <a:rPr lang="en-US">
                    <a:noFill/>
                  </a:rPr>
                  <a:t> </a:t>
                </a:r>
              </a:p>
            </p:txBody>
          </p:sp>
        </mc:Fallback>
      </mc:AlternateContent>
    </p:spTree>
    <p:extLst>
      <p:ext uri="{BB962C8B-B14F-4D97-AF65-F5344CB8AC3E}">
        <p14:creationId xmlns:p14="http://schemas.microsoft.com/office/powerpoint/2010/main" val="232209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03ABC-D34A-F648-83C8-051B1E94A43F}"/>
              </a:ext>
            </a:extLst>
          </p:cNvPr>
          <p:cNvSpPr>
            <a:spLocks noGrp="1"/>
          </p:cNvSpPr>
          <p:nvPr>
            <p:ph type="title"/>
          </p:nvPr>
        </p:nvSpPr>
        <p:spPr>
          <a:xfrm>
            <a:off x="838200" y="365125"/>
            <a:ext cx="4634948" cy="1325563"/>
          </a:xfrm>
        </p:spPr>
        <p:txBody>
          <a:bodyPr/>
          <a:lstStyle/>
          <a:p>
            <a:r>
              <a:rPr lang="en-US" dirty="0"/>
              <a:t>What do you already know?</a:t>
            </a:r>
          </a:p>
        </p:txBody>
      </p:sp>
      <p:pic>
        <p:nvPicPr>
          <p:cNvPr id="6" name="Content Placeholder 5">
            <a:extLst>
              <a:ext uri="{FF2B5EF4-FFF2-40B4-BE49-F238E27FC236}">
                <a16:creationId xmlns:a16="http://schemas.microsoft.com/office/drawing/2014/main" id="{554F920E-C9EC-C043-AC11-13665975BDD7}"/>
              </a:ext>
            </a:extLst>
          </p:cNvPr>
          <p:cNvPicPr>
            <a:picLocks noGrp="1" noChangeAspect="1"/>
          </p:cNvPicPr>
          <p:nvPr>
            <p:ph idx="1"/>
          </p:nvPr>
        </p:nvPicPr>
        <p:blipFill>
          <a:blip r:embed="rId3"/>
          <a:stretch>
            <a:fillRect/>
          </a:stretch>
        </p:blipFill>
        <p:spPr>
          <a:xfrm>
            <a:off x="5473148" y="0"/>
            <a:ext cx="6718852" cy="6897961"/>
          </a:xfrm>
          <a:prstGeom prst="rect">
            <a:avLst/>
          </a:prstGeom>
        </p:spPr>
      </p:pic>
    </p:spTree>
    <p:extLst>
      <p:ext uri="{BB962C8B-B14F-4D97-AF65-F5344CB8AC3E}">
        <p14:creationId xmlns:p14="http://schemas.microsoft.com/office/powerpoint/2010/main" val="3076827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19F10-12CD-5A43-B150-8F5C6AB56225}"/>
              </a:ext>
            </a:extLst>
          </p:cNvPr>
          <p:cNvSpPr>
            <a:spLocks noGrp="1"/>
          </p:cNvSpPr>
          <p:nvPr>
            <p:ph type="title"/>
          </p:nvPr>
        </p:nvSpPr>
        <p:spPr/>
        <p:txBody>
          <a:bodyPr/>
          <a:lstStyle/>
          <a:p>
            <a:r>
              <a:rPr lang="en-US" dirty="0"/>
              <a:t>What do you already know?</a:t>
            </a:r>
          </a:p>
        </p:txBody>
      </p:sp>
      <p:sp>
        <p:nvSpPr>
          <p:cNvPr id="3" name="Content Placeholder 2">
            <a:extLst>
              <a:ext uri="{FF2B5EF4-FFF2-40B4-BE49-F238E27FC236}">
                <a16:creationId xmlns:a16="http://schemas.microsoft.com/office/drawing/2014/main" id="{B876A95E-4380-F046-A06E-3C037D588418}"/>
              </a:ext>
            </a:extLst>
          </p:cNvPr>
          <p:cNvSpPr>
            <a:spLocks noGrp="1"/>
          </p:cNvSpPr>
          <p:nvPr>
            <p:ph idx="1"/>
          </p:nvPr>
        </p:nvSpPr>
        <p:spPr/>
        <p:txBody>
          <a:bodyPr>
            <a:normAutofit/>
          </a:bodyPr>
          <a:lstStyle/>
          <a:p>
            <a:pPr marL="0" indent="0" algn="ctr">
              <a:buNone/>
            </a:pPr>
            <a:r>
              <a:rPr lang="en-US" sz="8000" dirty="0"/>
              <a:t>7 + 3 = 🔲 + 4</a:t>
            </a:r>
          </a:p>
        </p:txBody>
      </p:sp>
    </p:spTree>
    <p:extLst>
      <p:ext uri="{BB962C8B-B14F-4D97-AF65-F5344CB8AC3E}">
        <p14:creationId xmlns:p14="http://schemas.microsoft.com/office/powerpoint/2010/main" val="356253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2C661D-7DDE-AC4F-9D52-0B24CCE538BF}"/>
              </a:ext>
            </a:extLst>
          </p:cNvPr>
          <p:cNvPicPr>
            <a:picLocks noGrp="1" noChangeAspect="1"/>
          </p:cNvPicPr>
          <p:nvPr>
            <p:ph idx="1"/>
          </p:nvPr>
        </p:nvPicPr>
        <p:blipFill>
          <a:blip r:embed="rId3"/>
          <a:stretch>
            <a:fillRect/>
          </a:stretch>
        </p:blipFill>
        <p:spPr>
          <a:xfrm>
            <a:off x="3934147" y="-1"/>
            <a:ext cx="8257854" cy="6858001"/>
          </a:xfrm>
          <a:prstGeom prst="rect">
            <a:avLst/>
          </a:prstGeom>
        </p:spPr>
      </p:pic>
      <p:sp>
        <p:nvSpPr>
          <p:cNvPr id="2" name="Title 1">
            <a:extLst>
              <a:ext uri="{FF2B5EF4-FFF2-40B4-BE49-F238E27FC236}">
                <a16:creationId xmlns:a16="http://schemas.microsoft.com/office/drawing/2014/main" id="{ED70FD6C-8DED-C944-9F33-82FE6B2D7849}"/>
              </a:ext>
            </a:extLst>
          </p:cNvPr>
          <p:cNvSpPr>
            <a:spLocks noGrp="1"/>
          </p:cNvSpPr>
          <p:nvPr>
            <p:ph type="title"/>
          </p:nvPr>
        </p:nvSpPr>
        <p:spPr>
          <a:xfrm>
            <a:off x="838200" y="365125"/>
            <a:ext cx="4368282" cy="1325563"/>
          </a:xfrm>
        </p:spPr>
        <p:txBody>
          <a:bodyPr/>
          <a:lstStyle/>
          <a:p>
            <a:r>
              <a:rPr lang="en-US" dirty="0"/>
              <a:t>What do you already know?</a:t>
            </a:r>
          </a:p>
        </p:txBody>
      </p:sp>
    </p:spTree>
    <p:extLst>
      <p:ext uri="{BB962C8B-B14F-4D97-AF65-F5344CB8AC3E}">
        <p14:creationId xmlns:p14="http://schemas.microsoft.com/office/powerpoint/2010/main" val="363593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B873-6866-1C47-8ADC-9461325A6429}"/>
              </a:ext>
            </a:extLst>
          </p:cNvPr>
          <p:cNvSpPr>
            <a:spLocks noGrp="1"/>
          </p:cNvSpPr>
          <p:nvPr>
            <p:ph type="title"/>
          </p:nvPr>
        </p:nvSpPr>
        <p:spPr>
          <a:xfrm>
            <a:off x="838200" y="365125"/>
            <a:ext cx="3061996" cy="1325563"/>
          </a:xfrm>
        </p:spPr>
        <p:txBody>
          <a:bodyPr>
            <a:normAutofit fontScale="90000"/>
          </a:bodyPr>
          <a:lstStyle/>
          <a:p>
            <a:r>
              <a:rPr lang="en-US" dirty="0"/>
              <a:t>What do you know already?</a:t>
            </a:r>
          </a:p>
        </p:txBody>
      </p:sp>
      <p:pic>
        <p:nvPicPr>
          <p:cNvPr id="4" name="Content Placeholder 3">
            <a:extLst>
              <a:ext uri="{FF2B5EF4-FFF2-40B4-BE49-F238E27FC236}">
                <a16:creationId xmlns:a16="http://schemas.microsoft.com/office/drawing/2014/main" id="{161D547C-18F2-054B-A04C-F7E865BFA73D}"/>
              </a:ext>
            </a:extLst>
          </p:cNvPr>
          <p:cNvPicPr>
            <a:picLocks noGrp="1" noChangeAspect="1"/>
          </p:cNvPicPr>
          <p:nvPr>
            <p:ph idx="1"/>
          </p:nvPr>
        </p:nvPicPr>
        <p:blipFill>
          <a:blip r:embed="rId3"/>
          <a:stretch>
            <a:fillRect/>
          </a:stretch>
        </p:blipFill>
        <p:spPr>
          <a:xfrm>
            <a:off x="3657600" y="0"/>
            <a:ext cx="8534400" cy="6400800"/>
          </a:xfrm>
          <a:prstGeom prst="rect">
            <a:avLst/>
          </a:prstGeom>
        </p:spPr>
      </p:pic>
    </p:spTree>
    <p:extLst>
      <p:ext uri="{BB962C8B-B14F-4D97-AF65-F5344CB8AC3E}">
        <p14:creationId xmlns:p14="http://schemas.microsoft.com/office/powerpoint/2010/main" val="170068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27BD-78C5-D04B-9CA2-E4F7FED6379C}"/>
              </a:ext>
            </a:extLst>
          </p:cNvPr>
          <p:cNvSpPr>
            <a:spLocks noGrp="1"/>
          </p:cNvSpPr>
          <p:nvPr>
            <p:ph type="title"/>
          </p:nvPr>
        </p:nvSpPr>
        <p:spPr/>
        <p:txBody>
          <a:bodyPr/>
          <a:lstStyle/>
          <a:p>
            <a:r>
              <a:rPr lang="en-US" dirty="0"/>
              <a:t>What do you already know?</a:t>
            </a:r>
          </a:p>
        </p:txBody>
      </p:sp>
      <p:sp>
        <p:nvSpPr>
          <p:cNvPr id="3" name="Content Placeholder 2">
            <a:extLst>
              <a:ext uri="{FF2B5EF4-FFF2-40B4-BE49-F238E27FC236}">
                <a16:creationId xmlns:a16="http://schemas.microsoft.com/office/drawing/2014/main" id="{521533B5-5977-8D4A-A26D-0F852A84CF9E}"/>
              </a:ext>
            </a:extLst>
          </p:cNvPr>
          <p:cNvSpPr>
            <a:spLocks noGrp="1"/>
          </p:cNvSpPr>
          <p:nvPr>
            <p:ph idx="1"/>
          </p:nvPr>
        </p:nvSpPr>
        <p:spPr/>
        <p:txBody>
          <a:bodyPr>
            <a:normAutofit/>
          </a:bodyPr>
          <a:lstStyle/>
          <a:p>
            <a:pPr marL="0" indent="0" algn="ctr">
              <a:buNone/>
            </a:pPr>
            <a:r>
              <a:rPr lang="en-US" sz="4800" dirty="0"/>
              <a:t>19 + 1 + 18 + 2 + 17 + 3 + 16 + 4 =</a:t>
            </a:r>
          </a:p>
        </p:txBody>
      </p:sp>
    </p:spTree>
    <p:extLst>
      <p:ext uri="{BB962C8B-B14F-4D97-AF65-F5344CB8AC3E}">
        <p14:creationId xmlns:p14="http://schemas.microsoft.com/office/powerpoint/2010/main" val="305991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5B5C-6E7E-6445-B71B-70A4C805D459}"/>
              </a:ext>
            </a:extLst>
          </p:cNvPr>
          <p:cNvSpPr>
            <a:spLocks noGrp="1"/>
          </p:cNvSpPr>
          <p:nvPr>
            <p:ph type="title"/>
          </p:nvPr>
        </p:nvSpPr>
        <p:spPr>
          <a:xfrm>
            <a:off x="838200" y="365125"/>
            <a:ext cx="4570708" cy="1325563"/>
          </a:xfrm>
        </p:spPr>
        <p:txBody>
          <a:bodyPr/>
          <a:lstStyle/>
          <a:p>
            <a:r>
              <a:rPr lang="en-US" dirty="0"/>
              <a:t>What do you already know?</a:t>
            </a:r>
          </a:p>
        </p:txBody>
      </p:sp>
      <p:pic>
        <p:nvPicPr>
          <p:cNvPr id="4" name="Content Placeholder 3">
            <a:extLst>
              <a:ext uri="{FF2B5EF4-FFF2-40B4-BE49-F238E27FC236}">
                <a16:creationId xmlns:a16="http://schemas.microsoft.com/office/drawing/2014/main" id="{58DDAE2F-5FAE-A649-B0CF-65A6F73B8CA6}"/>
              </a:ext>
            </a:extLst>
          </p:cNvPr>
          <p:cNvPicPr>
            <a:picLocks noGrp="1" noChangeAspect="1"/>
          </p:cNvPicPr>
          <p:nvPr>
            <p:ph idx="1"/>
          </p:nvPr>
        </p:nvPicPr>
        <p:blipFill>
          <a:blip r:embed="rId3"/>
          <a:stretch>
            <a:fillRect/>
          </a:stretch>
        </p:blipFill>
        <p:spPr>
          <a:xfrm>
            <a:off x="5408908" y="0"/>
            <a:ext cx="6783093" cy="6863526"/>
          </a:xfrm>
          <a:prstGeom prst="rect">
            <a:avLst/>
          </a:prstGeom>
        </p:spPr>
      </p:pic>
      <p:sp>
        <p:nvSpPr>
          <p:cNvPr id="5" name="Rectangle 4">
            <a:extLst>
              <a:ext uri="{FF2B5EF4-FFF2-40B4-BE49-F238E27FC236}">
                <a16:creationId xmlns:a16="http://schemas.microsoft.com/office/drawing/2014/main" id="{E5541853-B9C9-9D4B-B58C-4395D5EFD30C}"/>
              </a:ext>
            </a:extLst>
          </p:cNvPr>
          <p:cNvSpPr/>
          <p:nvPr/>
        </p:nvSpPr>
        <p:spPr>
          <a:xfrm>
            <a:off x="1173351" y="6492875"/>
            <a:ext cx="3900406" cy="253916"/>
          </a:xfrm>
          <a:prstGeom prst="rect">
            <a:avLst/>
          </a:prstGeom>
        </p:spPr>
        <p:txBody>
          <a:bodyPr wrap="square">
            <a:spAutoFit/>
          </a:bodyPr>
          <a:lstStyle/>
          <a:p>
            <a:r>
              <a:rPr lang="en-AU" sz="1050" dirty="0">
                <a:hlinkClick r:id="rId4"/>
              </a:rPr>
              <a:t>https://mathbeforebed.com/2018/05/25/1-pattern-many-patterns/</a:t>
            </a:r>
            <a:endParaRPr lang="en-US" sz="1050" dirty="0"/>
          </a:p>
        </p:txBody>
      </p:sp>
    </p:spTree>
    <p:extLst>
      <p:ext uri="{BB962C8B-B14F-4D97-AF65-F5344CB8AC3E}">
        <p14:creationId xmlns:p14="http://schemas.microsoft.com/office/powerpoint/2010/main" val="50015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4108-8E08-CB47-9923-444C11CDE82D}"/>
              </a:ext>
            </a:extLst>
          </p:cNvPr>
          <p:cNvSpPr>
            <a:spLocks noGrp="1"/>
          </p:cNvSpPr>
          <p:nvPr>
            <p:ph type="title"/>
          </p:nvPr>
        </p:nvSpPr>
        <p:spPr/>
        <p:txBody>
          <a:bodyPr/>
          <a:lstStyle/>
          <a:p>
            <a:r>
              <a:rPr lang="en-US" dirty="0"/>
              <a:t>What do you already know?</a:t>
            </a:r>
          </a:p>
        </p:txBody>
      </p:sp>
      <p:sp>
        <p:nvSpPr>
          <p:cNvPr id="3" name="Content Placeholder 2">
            <a:extLst>
              <a:ext uri="{FF2B5EF4-FFF2-40B4-BE49-F238E27FC236}">
                <a16:creationId xmlns:a16="http://schemas.microsoft.com/office/drawing/2014/main" id="{A4B052D9-B9EE-FF42-8EF6-D872BF12B515}"/>
              </a:ext>
            </a:extLst>
          </p:cNvPr>
          <p:cNvSpPr>
            <a:spLocks noGrp="1"/>
          </p:cNvSpPr>
          <p:nvPr>
            <p:ph idx="1"/>
          </p:nvPr>
        </p:nvSpPr>
        <p:spPr/>
        <p:txBody>
          <a:bodyPr>
            <a:normAutofit/>
          </a:bodyPr>
          <a:lstStyle/>
          <a:p>
            <a:pPr marL="0" indent="0" algn="ctr">
              <a:buNone/>
            </a:pPr>
            <a:r>
              <a:rPr lang="en-US" sz="7200" dirty="0"/>
              <a:t>16 x 4 =</a:t>
            </a:r>
          </a:p>
        </p:txBody>
      </p:sp>
    </p:spTree>
    <p:extLst>
      <p:ext uri="{BB962C8B-B14F-4D97-AF65-F5344CB8AC3E}">
        <p14:creationId xmlns:p14="http://schemas.microsoft.com/office/powerpoint/2010/main" val="1810875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EE60-99A0-AD4F-9467-1017ADE7423D}"/>
              </a:ext>
            </a:extLst>
          </p:cNvPr>
          <p:cNvSpPr>
            <a:spLocks noGrp="1"/>
          </p:cNvSpPr>
          <p:nvPr>
            <p:ph type="title"/>
          </p:nvPr>
        </p:nvSpPr>
        <p:spPr>
          <a:xfrm>
            <a:off x="838200" y="365125"/>
            <a:ext cx="3304592" cy="1325563"/>
          </a:xfrm>
        </p:spPr>
        <p:txBody>
          <a:bodyPr>
            <a:normAutofit fontScale="90000"/>
          </a:bodyPr>
          <a:lstStyle/>
          <a:p>
            <a:r>
              <a:rPr lang="en-US" dirty="0"/>
              <a:t>What do you already know?</a:t>
            </a:r>
          </a:p>
        </p:txBody>
      </p:sp>
      <p:pic>
        <p:nvPicPr>
          <p:cNvPr id="4" name="Content Placeholder 3">
            <a:extLst>
              <a:ext uri="{FF2B5EF4-FFF2-40B4-BE49-F238E27FC236}">
                <a16:creationId xmlns:a16="http://schemas.microsoft.com/office/drawing/2014/main" id="{B1AA83FE-2FB1-A542-BA7A-E44FDD9664DC}"/>
              </a:ext>
            </a:extLst>
          </p:cNvPr>
          <p:cNvPicPr>
            <a:picLocks noGrp="1" noChangeAspect="1"/>
          </p:cNvPicPr>
          <p:nvPr>
            <p:ph idx="1"/>
          </p:nvPr>
        </p:nvPicPr>
        <p:blipFill>
          <a:blip r:embed="rId3"/>
          <a:stretch>
            <a:fillRect/>
          </a:stretch>
        </p:blipFill>
        <p:spPr>
          <a:xfrm>
            <a:off x="5316095" y="0"/>
            <a:ext cx="6875906" cy="6858000"/>
          </a:xfrm>
          <a:prstGeom prst="rect">
            <a:avLst/>
          </a:prstGeom>
        </p:spPr>
      </p:pic>
      <p:sp>
        <p:nvSpPr>
          <p:cNvPr id="5" name="Rectangle 4">
            <a:extLst>
              <a:ext uri="{FF2B5EF4-FFF2-40B4-BE49-F238E27FC236}">
                <a16:creationId xmlns:a16="http://schemas.microsoft.com/office/drawing/2014/main" id="{D614E0DB-9C29-B64D-A6A9-D31998AC3E30}"/>
              </a:ext>
            </a:extLst>
          </p:cNvPr>
          <p:cNvSpPr/>
          <p:nvPr/>
        </p:nvSpPr>
        <p:spPr>
          <a:xfrm>
            <a:off x="360667" y="6308209"/>
            <a:ext cx="4286879" cy="307777"/>
          </a:xfrm>
          <a:prstGeom prst="rect">
            <a:avLst/>
          </a:prstGeom>
        </p:spPr>
        <p:txBody>
          <a:bodyPr wrap="none">
            <a:spAutoFit/>
          </a:bodyPr>
          <a:lstStyle/>
          <a:p>
            <a:r>
              <a:rPr lang="en-AU" sz="1400" dirty="0">
                <a:hlinkClick r:id="rId4"/>
              </a:rPr>
              <a:t>https://mathbeforebed.com/2018/04/25/bank-robbers/</a:t>
            </a:r>
            <a:endParaRPr lang="en-US" sz="1400" dirty="0"/>
          </a:p>
        </p:txBody>
      </p:sp>
    </p:spTree>
    <p:extLst>
      <p:ext uri="{BB962C8B-B14F-4D97-AF65-F5344CB8AC3E}">
        <p14:creationId xmlns:p14="http://schemas.microsoft.com/office/powerpoint/2010/main" val="1117021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1068</Words>
  <Application>Microsoft Macintosh PowerPoint</Application>
  <PresentationFormat>Widescreen</PresentationFormat>
  <Paragraphs>104</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Cambria Math</vt:lpstr>
      <vt:lpstr>Source Sans Pro</vt:lpstr>
      <vt:lpstr>Source Sans Pro SemiBold</vt:lpstr>
      <vt:lpstr>Office Theme</vt:lpstr>
      <vt:lpstr>PowerPoint Presentation</vt:lpstr>
      <vt:lpstr>What do you already know?</vt:lpstr>
      <vt:lpstr>What do you already know?</vt:lpstr>
      <vt:lpstr>What do you already know?</vt:lpstr>
      <vt:lpstr>What do you know already?</vt:lpstr>
      <vt:lpstr>What do you already know?</vt:lpstr>
      <vt:lpstr>What do you already know?</vt:lpstr>
      <vt:lpstr>What do you already know?</vt:lpstr>
      <vt:lpstr>What do you already know?</vt:lpstr>
      <vt:lpstr>What do you already know?</vt:lpstr>
      <vt:lpstr>What do you already know?</vt:lpstr>
      <vt:lpstr>What do you already know?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 Jane Cartwright</dc:creator>
  <cp:lastModifiedBy>Katherin Jane Cartwright</cp:lastModifiedBy>
  <cp:revision>11</cp:revision>
  <dcterms:created xsi:type="dcterms:W3CDTF">2019-05-07T11:48:43Z</dcterms:created>
  <dcterms:modified xsi:type="dcterms:W3CDTF">2019-05-07T13:13:08Z</dcterms:modified>
</cp:coreProperties>
</file>